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79" r:id="rId3"/>
    <p:sldId id="380" r:id="rId4"/>
    <p:sldId id="381" r:id="rId5"/>
    <p:sldId id="382" r:id="rId6"/>
    <p:sldId id="383" r:id="rId7"/>
    <p:sldId id="352" r:id="rId8"/>
    <p:sldId id="384" r:id="rId9"/>
    <p:sldId id="353" r:id="rId10"/>
    <p:sldId id="355" r:id="rId11"/>
    <p:sldId id="385" r:id="rId12"/>
    <p:sldId id="386" r:id="rId13"/>
    <p:sldId id="360" r:id="rId14"/>
    <p:sldId id="392" r:id="rId15"/>
    <p:sldId id="393" r:id="rId16"/>
    <p:sldId id="387" r:id="rId17"/>
    <p:sldId id="388" r:id="rId18"/>
    <p:sldId id="389" r:id="rId19"/>
    <p:sldId id="390" r:id="rId20"/>
    <p:sldId id="391" r:id="rId21"/>
    <p:sldId id="366" r:id="rId22"/>
    <p:sldId id="369" r:id="rId23"/>
    <p:sldId id="370" r:id="rId24"/>
    <p:sldId id="373" r:id="rId25"/>
    <p:sldId id="372" r:id="rId26"/>
    <p:sldId id="374" r:id="rId27"/>
    <p:sldId id="371" r:id="rId28"/>
    <p:sldId id="394" r:id="rId29"/>
    <p:sldId id="376" r:id="rId30"/>
    <p:sldId id="378" r:id="rId31"/>
    <p:sldId id="272" r:id="rId32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B3BFF"/>
    <a:srgbClr val="0000FF"/>
    <a:srgbClr val="0066FF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4" autoAdjust="0"/>
  </p:normalViewPr>
  <p:slideViewPr>
    <p:cSldViewPr showGuides="1">
      <p:cViewPr>
        <p:scale>
          <a:sx n="75" d="100"/>
          <a:sy n="75" d="100"/>
        </p:scale>
        <p:origin x="1843" y="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14C5D-864C-4822-8C5E-450624F7D61F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92D9-FFC4-456B-85DA-353CDD74C0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8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845F5-F8EC-4A9A-9FB2-F3C067AB148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07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2E3F-410D-4314-89A7-E50FC6CED40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5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2E3F-410D-4314-89A7-E50FC6CED40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9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2E3F-410D-4314-89A7-E50FC6CED40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878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EA045-1CD2-4861-B7CA-CAC6810C2EE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AE554-A20C-47CA-91FD-BD83F0D80CD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30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71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84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13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0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01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9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0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38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31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4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14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2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F1F3-CB41-4753-A015-2CFCC44907CA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0EF1-91C7-43A7-9294-1405050D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25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4.svg"/><Relationship Id="rId4" Type="http://schemas.openxmlformats.org/officeDocument/2006/relationships/image" Target="../media/image19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CB87D47-54BF-4147-8887-6FBD935608A2}"/>
              </a:ext>
            </a:extLst>
          </p:cNvPr>
          <p:cNvSpPr txBox="1">
            <a:spLocks/>
          </p:cNvSpPr>
          <p:nvPr/>
        </p:nvSpPr>
        <p:spPr>
          <a:xfrm>
            <a:off x="0" y="882872"/>
            <a:ext cx="12192000" cy="1610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ICD/CRT</a:t>
            </a:r>
            <a:r>
              <a:rPr lang="ko-KR" altLang="en-U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의 새로운 신호처리 및 동작 알고리즘</a:t>
            </a:r>
          </a:p>
          <a:p>
            <a:r>
              <a:rPr lang="en-US" altLang="ko-KR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n-US" altLang="ko-KR" sz="4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Multisensor</a:t>
            </a:r>
            <a:r>
              <a:rPr lang="en-US" altLang="ko-KR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algorithm for HF remote monitoring)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78C4B-B6F9-47C0-A9DA-09F6B0F6C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61924" r="58453" b="23520"/>
          <a:stretch/>
        </p:blipFill>
        <p:spPr bwMode="auto">
          <a:xfrm>
            <a:off x="10207585" y="5612464"/>
            <a:ext cx="1984415" cy="12455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EFE6B47-0A59-42A3-A452-8FD7EE4AA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10160" y="6528474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9D1C45E8-1A0D-445D-81A6-31AF4E15848A}"/>
              </a:ext>
            </a:extLst>
          </p:cNvPr>
          <p:cNvSpPr txBox="1">
            <a:spLocks/>
          </p:cNvSpPr>
          <p:nvPr/>
        </p:nvSpPr>
        <p:spPr>
          <a:xfrm>
            <a:off x="1847528" y="4173656"/>
            <a:ext cx="8222923" cy="2135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latin typeface="Arial Narrow" panose="020B0606020202030204" pitchFamily="34" charset="0"/>
              </a:rPr>
              <a:t>Juwon </a:t>
            </a:r>
            <a:r>
              <a:rPr lang="en-US" altLang="ko-KR" sz="2800" b="1" dirty="0" smtClean="0">
                <a:latin typeface="Arial Narrow" panose="020B0606020202030204" pitchFamily="34" charset="0"/>
              </a:rPr>
              <a:t>Kim</a:t>
            </a:r>
          </a:p>
          <a:p>
            <a:pPr marL="0" indent="0" algn="ctr">
              <a:buNone/>
            </a:pPr>
            <a:endParaRPr lang="en-US" altLang="ko-KR" sz="28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altLang="ko-KR" sz="2800" b="1" dirty="0" smtClean="0">
                <a:latin typeface="Arial Narrow" panose="020B0606020202030204" pitchFamily="34" charset="0"/>
              </a:rPr>
              <a:t>Samsung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4157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9">
            <a:extLst>
              <a:ext uri="{FF2B5EF4-FFF2-40B4-BE49-F238E27FC236}">
                <a16:creationId xmlns:a16="http://schemas.microsoft.com/office/drawing/2014/main" id="{BCFB1AC8-C5F7-42E1-91C0-E3DB4243217F}"/>
              </a:ext>
            </a:extLst>
          </p:cNvPr>
          <p:cNvSpPr txBox="1"/>
          <p:nvPr/>
        </p:nvSpPr>
        <p:spPr>
          <a:xfrm>
            <a:off x="479376" y="1100335"/>
            <a:ext cx="626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Night Heart Rate(resting heart 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B715A35-5971-43B5-BE0C-7BF32A877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2" y="2093064"/>
            <a:ext cx="5973650" cy="1228725"/>
          </a:xfrm>
          <a:prstGeom prst="rect">
            <a:avLst/>
          </a:prstGeom>
        </p:spPr>
      </p:pic>
      <p:pic>
        <p:nvPicPr>
          <p:cNvPr id="34" name="Graphic 33" descr="Siren">
            <a:extLst>
              <a:ext uri="{FF2B5EF4-FFF2-40B4-BE49-F238E27FC236}">
                <a16:creationId xmlns:a16="http://schemas.microsoft.com/office/drawing/2014/main" id="{BF96451E-542B-4EE3-9ABF-D768C57F4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20316" y="1821071"/>
            <a:ext cx="697860" cy="553756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E79E9-6BBF-4C71-BEE7-63E9FE503759}"/>
              </a:ext>
            </a:extLst>
          </p:cNvPr>
          <p:cNvCxnSpPr>
            <a:cxnSpLocks/>
          </p:cNvCxnSpPr>
          <p:nvPr/>
        </p:nvCxnSpPr>
        <p:spPr>
          <a:xfrm flipV="1">
            <a:off x="4991692" y="2345493"/>
            <a:ext cx="390525" cy="361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Multisensor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algorithm for HF remote monitoring</a:t>
            </a: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502084D1-A726-4B8B-9546-457580888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42" y="4323737"/>
            <a:ext cx="7793571" cy="23553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D7A1B9BC-42FF-4D98-9888-1F95EF564463}"/>
                  </a:ext>
                </a:extLst>
              </p:cNvPr>
              <p:cNvSpPr/>
              <p:nvPr/>
            </p:nvSpPr>
            <p:spPr>
              <a:xfrm>
                <a:off x="9017864" y="4827793"/>
                <a:ext cx="3143448" cy="80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600" dirty="0">
                  <a:solidFill>
                    <a:srgbClr val="000000"/>
                  </a:solidFill>
                </a:endParaRPr>
              </a:p>
              <a:p>
                <a:r>
                  <a:rPr lang="en-US" sz="1600" dirty="0">
                    <a:solidFill>
                      <a:srgbClr val="000000"/>
                    </a:solidFill>
                  </a:rPr>
                  <a:t>RSBI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</a:rPr>
                          <m:t>respiratory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</a:rPr>
                          <m:t>rate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</a:rPr>
                          <m:t>tidal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</a:rPr>
                          <m:t>volume</m:t>
                        </m:r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𝑜h𝑚</m:t>
                        </m:r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D7A1B9BC-42FF-4D98-9888-1F95EF564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864" y="4827793"/>
                <a:ext cx="3143448" cy="800925"/>
              </a:xfrm>
              <a:prstGeom prst="rect">
                <a:avLst/>
              </a:prstGeom>
              <a:blipFill>
                <a:blip r:embed="rId7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9">
            <a:extLst>
              <a:ext uri="{FF2B5EF4-FFF2-40B4-BE49-F238E27FC236}">
                <a16:creationId xmlns:a16="http://schemas.microsoft.com/office/drawing/2014/main" id="{BCFB1AC8-C5F7-42E1-91C0-E3DB4243217F}"/>
              </a:ext>
            </a:extLst>
          </p:cNvPr>
          <p:cNvSpPr txBox="1"/>
          <p:nvPr/>
        </p:nvSpPr>
        <p:spPr>
          <a:xfrm>
            <a:off x="800056" y="4005064"/>
            <a:ext cx="626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Respiration Rate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9">
            <a:extLst>
              <a:ext uri="{FF2B5EF4-FFF2-40B4-BE49-F238E27FC236}">
                <a16:creationId xmlns:a16="http://schemas.microsoft.com/office/drawing/2014/main" id="{719EF572-6FDE-49F6-B3D3-967221FD6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996" y="1849358"/>
            <a:ext cx="5875603" cy="1340588"/>
          </a:xfrm>
          <a:prstGeom prst="rect">
            <a:avLst/>
          </a:prstGeom>
        </p:spPr>
      </p:pic>
      <p:cxnSp>
        <p:nvCxnSpPr>
          <p:cNvPr id="26" name="Straight Arrow Connector 50">
            <a:extLst>
              <a:ext uri="{FF2B5EF4-FFF2-40B4-BE49-F238E27FC236}">
                <a16:creationId xmlns:a16="http://schemas.microsoft.com/office/drawing/2014/main" id="{E338881A-2A45-465A-9810-7A9A9E59A37E}"/>
              </a:ext>
            </a:extLst>
          </p:cNvPr>
          <p:cNvCxnSpPr>
            <a:cxnSpLocks/>
          </p:cNvCxnSpPr>
          <p:nvPr/>
        </p:nvCxnSpPr>
        <p:spPr>
          <a:xfrm>
            <a:off x="10179342" y="2383774"/>
            <a:ext cx="1711455" cy="184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51" descr="Siren">
            <a:extLst>
              <a:ext uri="{FF2B5EF4-FFF2-40B4-BE49-F238E27FC236}">
                <a16:creationId xmlns:a16="http://schemas.microsoft.com/office/drawing/2014/main" id="{4E038D06-9D0E-47AB-99DC-BD19B65A5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35068" y="1849358"/>
            <a:ext cx="697860" cy="553756"/>
          </a:xfrm>
          <a:prstGeom prst="rect">
            <a:avLst/>
          </a:prstGeom>
        </p:spPr>
      </p:pic>
      <p:sp>
        <p:nvSpPr>
          <p:cNvPr id="28" name="TextBox 19">
            <a:extLst>
              <a:ext uri="{FF2B5EF4-FFF2-40B4-BE49-F238E27FC236}">
                <a16:creationId xmlns:a16="http://schemas.microsoft.com/office/drawing/2014/main" id="{BCFB1AC8-C5F7-42E1-91C0-E3DB4243217F}"/>
              </a:ext>
            </a:extLst>
          </p:cNvPr>
          <p:cNvSpPr txBox="1"/>
          <p:nvPr/>
        </p:nvSpPr>
        <p:spPr>
          <a:xfrm>
            <a:off x="7041623" y="1097797"/>
            <a:ext cx="474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0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1844824"/>
            <a:ext cx="6192688" cy="32496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844824"/>
            <a:ext cx="5445435" cy="363677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Multisensor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algorithm for HF remote monitoring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316585" y="6373275"/>
            <a:ext cx="3728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ESC Heart Failure 2020; 7: 4277–4289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63552" y="1114291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HF readmission</a:t>
            </a:r>
            <a:endParaRPr lang="en-US" altLang="ko-KR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680176" y="1114291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Mortality</a:t>
            </a:r>
            <a:endParaRPr lang="en-US" altLang="ko-KR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6" y="1690859"/>
            <a:ext cx="5027438" cy="39037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921661" y="6179468"/>
            <a:ext cx="3247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Heart Fail. 2018;11:e004669.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22" y="2309314"/>
            <a:ext cx="6950042" cy="320829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899872" y="6518022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Heart 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. 2021;14:e008134.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Multisensor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algorithm for HF remote monitoring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591944" y="103730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Post-alert clinical action</a:t>
            </a:r>
            <a:endParaRPr lang="en-US" altLang="ko-KR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43472" y="968611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BNP combine</a:t>
            </a:r>
            <a:endParaRPr lang="en-US" altLang="ko-KR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090928" y="104588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Remote management</a:t>
            </a:r>
            <a:endParaRPr lang="en-US" altLang="ko-KR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36" y="1878244"/>
            <a:ext cx="9577064" cy="456829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Multisensor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algorithm for HF remote monitoring</a:t>
            </a:r>
          </a:p>
        </p:txBody>
      </p:sp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983432" y="971016"/>
            <a:ext cx="7488832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MANAGE-HF phase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arm, In alert → remote clinical action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797892" y="6444724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 Cardiac Fail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2022;28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6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44959"/>
          <a:stretch/>
        </p:blipFill>
        <p:spPr>
          <a:xfrm>
            <a:off x="1170858" y="176884"/>
            <a:ext cx="10017842" cy="637631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797892" y="6444724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 Cardiac Fail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2022;28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2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620688"/>
            <a:ext cx="8020705" cy="392569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23592" y="472514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5 SAE of 585 alert cases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 Renal insufficiency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 dizziness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 syncope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 abnormal lab finding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97892" y="6444724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 Cardiac Fail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2022;28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1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History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# persistent AF - RFCA (21.10.13, PVI, box)</a:t>
            </a:r>
          </a:p>
          <a:p>
            <a:pPr marL="0" indent="0">
              <a:buNone/>
            </a:pPr>
            <a:r>
              <a:rPr lang="en-US" altLang="ko-KR" dirty="0"/>
              <a:t>; HBP, DM, HF</a:t>
            </a:r>
          </a:p>
          <a:p>
            <a:pPr marL="0" indent="0">
              <a:buNone/>
            </a:pPr>
            <a:r>
              <a:rPr lang="en-US" altLang="ko-KR" dirty="0"/>
              <a:t># DCMP s/p ICD (17.12.11 DDD, single, </a:t>
            </a:r>
            <a:r>
              <a:rPr lang="en-US" altLang="ko-KR" dirty="0" err="1"/>
              <a:t>boston</a:t>
            </a:r>
            <a:r>
              <a:rPr lang="en-US" altLang="ko-KR" dirty="0"/>
              <a:t>) </a:t>
            </a:r>
          </a:p>
          <a:p>
            <a:pPr marL="0" indent="0">
              <a:buNone/>
            </a:pPr>
            <a:r>
              <a:rPr lang="en-US" altLang="ko-KR" dirty="0"/>
              <a:t>-&gt; A lead failure</a:t>
            </a:r>
          </a:p>
          <a:p>
            <a:pPr marL="0" indent="0">
              <a:buNone/>
            </a:pPr>
            <a:r>
              <a:rPr lang="en-US" altLang="ko-KR" dirty="0"/>
              <a:t># lymphoma</a:t>
            </a:r>
          </a:p>
          <a:p>
            <a:pPr marL="0" indent="0">
              <a:buNone/>
            </a:pPr>
            <a:r>
              <a:rPr lang="en-US" altLang="ko-KR" dirty="0"/>
              <a:t># CKD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7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</a:t>
            </a:r>
            <a:r>
              <a:rPr lang="en-US" altLang="ko-KR" dirty="0" smtClean="0"/>
              <a:t>vent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21.10 RFCA for AF</a:t>
            </a:r>
          </a:p>
          <a:p>
            <a:r>
              <a:rPr lang="en-US" altLang="ko-KR" dirty="0"/>
              <a:t>21.12 ADHF </a:t>
            </a:r>
            <a:r>
              <a:rPr lang="ko-KR" altLang="en-US" dirty="0"/>
              <a:t>로 </a:t>
            </a:r>
            <a:r>
              <a:rPr lang="en-US" altLang="ko-KR" dirty="0" err="1"/>
              <a:t>adm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22.2.14 </a:t>
            </a:r>
            <a:r>
              <a:rPr lang="en-US" altLang="ko-KR" dirty="0" err="1"/>
              <a:t>opd</a:t>
            </a:r>
            <a:r>
              <a:rPr lang="en-US" altLang="ko-KR" dirty="0"/>
              <a:t> </a:t>
            </a:r>
            <a:r>
              <a:rPr lang="ko-KR" altLang="en-US" dirty="0" err="1"/>
              <a:t>내원시</a:t>
            </a:r>
            <a:r>
              <a:rPr lang="ko-KR" altLang="en-US" dirty="0"/>
              <a:t> 숨찬 증상으로 이뇨제 증량</a:t>
            </a:r>
            <a:endParaRPr lang="en-US" altLang="ko-KR" dirty="0"/>
          </a:p>
          <a:p>
            <a:r>
              <a:rPr lang="en-US" altLang="ko-KR" dirty="0"/>
              <a:t>22.3.28 r/o ADHF </a:t>
            </a:r>
            <a:r>
              <a:rPr lang="ko-KR" altLang="en-US" dirty="0"/>
              <a:t>로 </a:t>
            </a:r>
            <a:r>
              <a:rPr lang="en-US" altLang="ko-KR" dirty="0"/>
              <a:t>ER – COVID </a:t>
            </a:r>
            <a:r>
              <a:rPr lang="ko-KR" altLang="en-US" dirty="0"/>
              <a:t>확진</a:t>
            </a:r>
            <a:endParaRPr lang="en-US" altLang="ko-KR" dirty="0"/>
          </a:p>
          <a:p>
            <a:r>
              <a:rPr lang="en-US" altLang="ko-KR" dirty="0"/>
              <a:t>22.4.23 ADHF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953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8143" r="4628" b="15341"/>
          <a:stretch/>
        </p:blipFill>
        <p:spPr>
          <a:xfrm>
            <a:off x="174566" y="257693"/>
            <a:ext cx="6537847" cy="6234547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7091"/>
          <a:stretch/>
        </p:blipFill>
        <p:spPr>
          <a:xfrm>
            <a:off x="6670158" y="0"/>
            <a:ext cx="5299364" cy="50042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10303" r="1111" b="61939"/>
          <a:stretch/>
        </p:blipFill>
        <p:spPr>
          <a:xfrm>
            <a:off x="6847495" y="4954386"/>
            <a:ext cx="5029200" cy="190361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74320" y="606829"/>
            <a:ext cx="2019993" cy="789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52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52500"/>
            <a:ext cx="10477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980728"/>
            <a:ext cx="4752528" cy="54415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340768"/>
            <a:ext cx="4732430" cy="48162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Intrathoracic Impedance 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Monitoring in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Patients With Heart Failure</a:t>
            </a:r>
            <a:endParaRPr lang="en-US" altLang="ko-KR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1234" y="6459651"/>
            <a:ext cx="3030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Circulation, 2005, 112, 841-848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71" y="66502"/>
            <a:ext cx="7768377" cy="2844873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266008" y="2920148"/>
            <a:ext cx="11998862" cy="3830892"/>
            <a:chOff x="266008" y="2920148"/>
            <a:chExt cx="11998862" cy="3830892"/>
          </a:xfrm>
        </p:grpSpPr>
        <p:grpSp>
          <p:nvGrpSpPr>
            <p:cNvPr id="12" name="그룹 11"/>
            <p:cNvGrpSpPr/>
            <p:nvPr/>
          </p:nvGrpSpPr>
          <p:grpSpPr>
            <a:xfrm>
              <a:off x="266008" y="2920148"/>
              <a:ext cx="11998862" cy="3830892"/>
              <a:chOff x="137027" y="1825625"/>
              <a:chExt cx="11998862" cy="3830892"/>
            </a:xfrm>
          </p:grpSpPr>
          <p:pic>
            <p:nvPicPr>
              <p:cNvPr id="4" name="내용 개체 틀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" t="18143" r="4628" b="64829"/>
              <a:stretch/>
            </p:blipFill>
            <p:spPr>
              <a:xfrm>
                <a:off x="137027" y="1825625"/>
                <a:ext cx="11917946" cy="2909456"/>
              </a:xfrm>
              <a:prstGeom prst="rect">
                <a:avLst/>
              </a:prstGeom>
            </p:spPr>
          </p:pic>
          <p:cxnSp>
            <p:nvCxnSpPr>
              <p:cNvPr id="5" name="직선 연결선 4"/>
              <p:cNvCxnSpPr/>
              <p:nvPr/>
            </p:nvCxnSpPr>
            <p:spPr>
              <a:xfrm>
                <a:off x="4339244" y="3516284"/>
                <a:ext cx="726532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위쪽 화살표 설명선 6"/>
              <p:cNvSpPr/>
              <p:nvPr/>
            </p:nvSpPr>
            <p:spPr>
              <a:xfrm>
                <a:off x="5261956" y="4330930"/>
                <a:ext cx="1313411" cy="1305098"/>
              </a:xfrm>
              <a:prstGeom prst="upArrowCallou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2021.12.8 </a:t>
                </a:r>
              </a:p>
              <a:p>
                <a:pPr algn="ctr"/>
                <a:r>
                  <a:rPr lang="en-US" altLang="ko-KR" dirty="0"/>
                  <a:t>ADHF</a:t>
                </a:r>
                <a:endParaRPr lang="ko-KR" altLang="en-US" dirty="0"/>
              </a:p>
            </p:txBody>
          </p:sp>
          <p:sp>
            <p:nvSpPr>
              <p:cNvPr id="8" name="위쪽 화살표 설명선 7"/>
              <p:cNvSpPr/>
              <p:nvPr/>
            </p:nvSpPr>
            <p:spPr>
              <a:xfrm>
                <a:off x="10822478" y="4349488"/>
                <a:ext cx="1313411" cy="1305098"/>
              </a:xfrm>
              <a:prstGeom prst="upArrowCallou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2022.4.26 </a:t>
                </a:r>
              </a:p>
              <a:p>
                <a:pPr algn="ctr"/>
                <a:r>
                  <a:rPr lang="en-US" altLang="ko-KR" dirty="0"/>
                  <a:t>ADHF</a:t>
                </a:r>
                <a:endParaRPr lang="ko-KR" altLang="en-US" dirty="0"/>
              </a:p>
            </p:txBody>
          </p:sp>
          <p:sp>
            <p:nvSpPr>
              <p:cNvPr id="9" name="위쪽 화살표 설명선 8"/>
              <p:cNvSpPr/>
              <p:nvPr/>
            </p:nvSpPr>
            <p:spPr>
              <a:xfrm>
                <a:off x="9464599" y="4349488"/>
                <a:ext cx="1313411" cy="1305098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2022.3.28 </a:t>
                </a:r>
              </a:p>
              <a:p>
                <a:pPr algn="ctr"/>
                <a:r>
                  <a:rPr lang="en-US" altLang="ko-KR" dirty="0"/>
                  <a:t>COVID</a:t>
                </a:r>
                <a:endParaRPr lang="ko-KR" altLang="en-US" dirty="0"/>
              </a:p>
            </p:txBody>
          </p:sp>
          <p:sp>
            <p:nvSpPr>
              <p:cNvPr id="10" name="위쪽 화살표 설명선 9"/>
              <p:cNvSpPr/>
              <p:nvPr/>
            </p:nvSpPr>
            <p:spPr>
              <a:xfrm>
                <a:off x="2534343" y="4330930"/>
                <a:ext cx="1313411" cy="1305098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2021.10.13 </a:t>
                </a:r>
              </a:p>
              <a:p>
                <a:pPr algn="ctr"/>
                <a:r>
                  <a:rPr lang="en-US" altLang="ko-KR" dirty="0"/>
                  <a:t>AF RFCA</a:t>
                </a:r>
              </a:p>
            </p:txBody>
          </p:sp>
          <p:sp>
            <p:nvSpPr>
              <p:cNvPr id="11" name="위쪽 화살표 설명선 10"/>
              <p:cNvSpPr/>
              <p:nvPr/>
            </p:nvSpPr>
            <p:spPr>
              <a:xfrm>
                <a:off x="8070272" y="4351419"/>
                <a:ext cx="1313411" cy="1305098"/>
              </a:xfrm>
              <a:prstGeom prst="upArrowCallou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2022.2.14 </a:t>
                </a:r>
              </a:p>
              <a:p>
                <a:pPr algn="ctr"/>
                <a:r>
                  <a:rPr lang="en-US" altLang="ko-KR" sz="1400" dirty="0"/>
                  <a:t>OPD – dyspnea </a:t>
                </a:r>
                <a:r>
                  <a:rPr lang="ko-KR" altLang="en-US" sz="1400" dirty="0"/>
                  <a:t>로 이뇨제 증량</a:t>
                </a:r>
              </a:p>
            </p:txBody>
          </p:sp>
        </p:grpSp>
        <p:sp>
          <p:nvSpPr>
            <p:cNvPr id="15" name="위쪽 화살표 설명선 14"/>
            <p:cNvSpPr/>
            <p:nvPr/>
          </p:nvSpPr>
          <p:spPr>
            <a:xfrm>
              <a:off x="4021203" y="5425453"/>
              <a:ext cx="1313411" cy="1305098"/>
            </a:xfrm>
            <a:prstGeom prst="upArrowCallou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2021.11.19 </a:t>
              </a:r>
            </a:p>
            <a:p>
              <a:pPr algn="ctr"/>
              <a:r>
                <a:rPr lang="en-US" altLang="ko-KR" sz="1400" dirty="0"/>
                <a:t>OPD – dyspnea </a:t>
              </a:r>
              <a:r>
                <a:rPr lang="ko-KR" altLang="en-US" sz="1400" dirty="0"/>
                <a:t>로 </a:t>
              </a:r>
              <a:r>
                <a:rPr lang="ko-KR" altLang="en-US" sz="1400" dirty="0" err="1"/>
                <a:t>입원장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975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859AC-8A23-431C-B15C-16E7EF08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i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Apnea </a:t>
            </a:r>
            <a:r>
              <a:rPr lang="en-US" altLang="ko-KR" sz="2800" b="1" i="1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Scan</a:t>
            </a:r>
            <a:r>
              <a:rPr lang="en-US" altLang="ko-KR" sz="2800" b="1" i="1" kern="100" baseline="300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TM</a:t>
            </a:r>
            <a:r>
              <a:rPr lang="en-US" altLang="ko-KR" sz="2800" b="1" i="1" kern="100" baseline="300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CIED-detected sleep-</a:t>
            </a:r>
            <a:r>
              <a:rPr lang="en-US" altLang="ko-K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disorderd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breathing (SDB)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D24DD78-BB27-4CCB-B309-2E0CECD04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5" y="1374910"/>
            <a:ext cx="6786490" cy="2707484"/>
          </a:xfrm>
          <a:prstGeom prst="rect">
            <a:avLst/>
          </a:prstGeom>
        </p:spPr>
      </p:pic>
      <p:pic>
        <p:nvPicPr>
          <p:cNvPr id="9" name="내용 개체 틀 4">
            <a:extLst>
              <a:ext uri="{FF2B5EF4-FFF2-40B4-BE49-F238E27FC236}">
                <a16:creationId xmlns:a16="http://schemas.microsoft.com/office/drawing/2014/main" id="{87ADB7B3-FAFE-49AA-9836-8AF2C3ECD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039508"/>
            <a:ext cx="7031830" cy="281849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9303068" y="6519446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2019;280:69-73</a:t>
            </a:r>
            <a:endParaRPr lang="en-US" altLang="ko-K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22334F-AA78-2373-7429-3A1243BB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116632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ko-KR" sz="2800" b="1" i="1" kern="1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Sleep Incline</a:t>
            </a:r>
            <a:endParaRPr lang="ko-KR" altLang="en-US" sz="2800" b="1" i="1" kern="100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F8D1DA-6D6C-6F9D-D125-50DBE77D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3314334"/>
            <a:ext cx="4500955" cy="31173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AFA002-DA0C-B07F-1DD8-1351874D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417638"/>
            <a:ext cx="6465571" cy="33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50FA04-301A-AAB8-9867-CE350328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7" y="1446264"/>
            <a:ext cx="10515600" cy="2011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Association between heart failure aggravation and device-based sensor parameters – </a:t>
            </a:r>
            <a:r>
              <a:rPr lang="en-US" altLang="ko-KR" sz="4000" b="1" i="1" kern="1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HeartLogic</a:t>
            </a:r>
            <a:r>
              <a:rPr lang="en-US" altLang="ko-KR" sz="4000" b="1" i="1" kern="100" baseline="300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TM</a:t>
            </a:r>
            <a:r>
              <a:rPr lang="en-US" altLang="ko-KR" sz="4000" b="1" i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, Sleep incline, and Apnea </a:t>
            </a:r>
            <a:r>
              <a:rPr lang="en-US" altLang="ko-KR" sz="4000" b="1" i="1" kern="1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Scan</a:t>
            </a:r>
            <a:r>
              <a:rPr lang="en-US" altLang="ko-KR" sz="4000" b="1" i="1" kern="100" baseline="30000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TM</a:t>
            </a:r>
            <a:endParaRPr lang="ko-KR" altLang="ko-KR" sz="4000" i="1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6D273-029B-742A-581D-2243680B8DC5}"/>
              </a:ext>
            </a:extLst>
          </p:cNvPr>
          <p:cNvSpPr txBox="1"/>
          <p:nvPr/>
        </p:nvSpPr>
        <p:spPr>
          <a:xfrm>
            <a:off x="1760220" y="4156044"/>
            <a:ext cx="85133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Prospective observational multicenter study </a:t>
            </a:r>
          </a:p>
          <a:p>
            <a:endParaRPr lang="en-US" altLang="ko-KR" sz="3200" b="1" kern="100" dirty="0"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3200" b="1" kern="100" dirty="0">
                <a:latin typeface="Calibri" panose="020F0502020204030204" pitchFamily="34" charset="0"/>
                <a:ea typeface="맑은 고딕" panose="020B0503020000020004" pitchFamily="50" charset="-127"/>
              </a:rPr>
              <a:t>300 patients in 15 centers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35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5E5EA6-B7CC-B8D9-8D09-124D86A9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kern="100" dirty="0">
                <a:latin typeface="Calibri" panose="020F0502020204030204" pitchFamily="34" charset="0"/>
                <a:cs typeface="Calibri" panose="020F0502020204030204" pitchFamily="34" charset="0"/>
              </a:rPr>
              <a:t>Study Objective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FACA42-5065-F576-C924-6F518651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4" y="1825625"/>
            <a:ext cx="10686826" cy="4351338"/>
          </a:xfrm>
        </p:spPr>
        <p:txBody>
          <a:bodyPr>
            <a:normAutofit fontScale="70000" lnSpcReduction="20000"/>
          </a:bodyPr>
          <a:lstStyle/>
          <a:p>
            <a:pPr marL="228600" algn="just" latinLnBrk="1">
              <a:lnSpc>
                <a:spcPct val="115000"/>
              </a:lnSpc>
            </a:pP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 prospectively investigate association between </a:t>
            </a:r>
            <a:r>
              <a:rPr lang="en-US" altLang="ko-KR" b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HF aggravation 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and </a:t>
            </a: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kern="1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en-US" altLang="ko-KR" b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changes in DS parameters 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such as </a:t>
            </a:r>
            <a:r>
              <a:rPr lang="en-US" altLang="ko-KR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HeartLogic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index, Sleep incline, and Apnea Scan. </a:t>
            </a:r>
            <a:endParaRPr lang="ko-KR" altLang="ko-KR" kern="1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algn="just" latinLnBrk="1">
              <a:lnSpc>
                <a:spcPct val="115000"/>
              </a:lnSpc>
            </a:pP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 prospectively evaluate association between </a:t>
            </a:r>
            <a:r>
              <a:rPr lang="en-US" altLang="ko-KR" b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HF improvement 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and </a:t>
            </a:r>
            <a:r>
              <a:rPr lang="en-US" altLang="ko-KR" b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change in DS parameters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kern="1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algn="just" latinLnBrk="1">
              <a:lnSpc>
                <a:spcPct val="115000"/>
              </a:lnSpc>
            </a:pP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 prospectively assess whether </a:t>
            </a:r>
            <a:r>
              <a:rPr lang="en-US" altLang="ko-KR" b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multiple DS parameters 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measurement show better performance in the prediction of HF aggravation (or improvement) than </a:t>
            </a:r>
            <a:r>
              <a:rPr lang="en-US" altLang="ko-KR" b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single (clinical or DS) parameter 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measurement (clinical or DS). </a:t>
            </a:r>
            <a:endParaRPr lang="ko-KR" altLang="ko-KR" kern="1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28600" algn="just" latinLnBrk="1">
              <a:lnSpc>
                <a:spcPct val="115000"/>
              </a:lnSpc>
              <a:spcAft>
                <a:spcPts val="1000"/>
              </a:spcAft>
            </a:pP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Cf. clinical parameters include left ventricular ejection fraction, NT-</a:t>
            </a:r>
            <a:r>
              <a:rPr lang="en-US" altLang="ko-KR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proBNP</a:t>
            </a:r>
            <a:r>
              <a:rPr lang="en-US" altLang="ko-KR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(N-terminal pro-B-type natriuretic peptide), 6-minute walk, etc</a:t>
            </a:r>
            <a:r>
              <a:rPr lang="en-US" altLang="ko-KR" b="1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kern="1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4946FF-6CD7-2A99-C6A9-E7F0D605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/>
              <a:t>Participating centers</a:t>
            </a:r>
            <a:endParaRPr lang="ko-KR" altLang="en-US" sz="36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EF1546-948D-46A3-73D6-E357FBFEA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9" y="1825625"/>
            <a:ext cx="11152093" cy="4351338"/>
          </a:xfrm>
        </p:spPr>
        <p:txBody>
          <a:bodyPr>
            <a:normAutofit/>
          </a:bodyPr>
          <a:lstStyle/>
          <a:p>
            <a:pPr marL="0" indent="0" latinLnBrk="1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Samsung Medical Center, </a:t>
            </a:r>
            <a:r>
              <a:rPr lang="en-US" altLang="ko-KR" sz="1800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Kangbuk</a:t>
            </a: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Samsung Hospital, Samsung Changwon Hospital, 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altLang="ko-KR" sz="1800" kern="100" dirty="0">
                <a:latin typeface="Arial" panose="020B0604020202020204" pitchFamily="34" charset="0"/>
                <a:cs typeface="Arial" panose="020B0604020202020204" pitchFamily="34" charset="0"/>
              </a:rPr>
              <a:t>Asan Medical Center, </a:t>
            </a:r>
            <a:r>
              <a:rPr lang="en-US" altLang="ko-KR" sz="1800" kern="100" dirty="0" err="1">
                <a:latin typeface="Arial" panose="020B0604020202020204" pitchFamily="34" charset="0"/>
                <a:cs typeface="Arial" panose="020B0604020202020204" pitchFamily="34" charset="0"/>
              </a:rPr>
              <a:t>Gachon</a:t>
            </a:r>
            <a:r>
              <a:rPr lang="en-US" altLang="ko-KR" sz="1800" kern="100" dirty="0">
                <a:latin typeface="Arial" panose="020B0604020202020204" pitchFamily="34" charset="0"/>
                <a:cs typeface="Arial" panose="020B0604020202020204" pitchFamily="34" charset="0"/>
              </a:rPr>
              <a:t> University Gil Medical Center, Veterans Health Service Medical Center</a:t>
            </a:r>
          </a:p>
          <a:p>
            <a:pPr marL="0" indent="0" latinLnBrk="1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altLang="ko-KR" sz="1800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Wonju</a:t>
            </a: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Severance Christian Hospital, </a:t>
            </a:r>
            <a:r>
              <a:rPr lang="en-US" altLang="ko-KR" sz="1800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Chungnam</a:t>
            </a: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National University Hospital, Soon Chun Hyang University Hospital, </a:t>
            </a:r>
            <a:r>
              <a:rPr lang="en-US" altLang="ko-KR" sz="1800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Gyeongsang</a:t>
            </a: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National University Hospital, Daegu Catholic University Medical Center, Korea University Medical Center, </a:t>
            </a:r>
            <a:r>
              <a:rPr lang="en-US" altLang="ko-KR" sz="1800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Chungbuk</a:t>
            </a: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National University Hospital, Chung-Ang University Hospital, </a:t>
            </a:r>
            <a:r>
              <a:rPr lang="en-US" altLang="ko-KR" sz="1800" kern="100" dirty="0" err="1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Inha</a:t>
            </a: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university hospital, Sejong General Hospital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C9EB26-FCD1-D459-B53E-6BD64023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3" y="569520"/>
            <a:ext cx="10515600" cy="420183"/>
          </a:xfrm>
        </p:spPr>
        <p:txBody>
          <a:bodyPr>
            <a:normAutofit fontScale="90000"/>
          </a:bodyPr>
          <a:lstStyle/>
          <a:p>
            <a:r>
              <a:rPr lang="en-US" altLang="ko-KR" b="1" kern="100" dirty="0">
                <a:latin typeface="Calibri" panose="020F0502020204030204" pitchFamily="34" charset="0"/>
                <a:cs typeface="Calibri" panose="020F0502020204030204" pitchFamily="34" charset="0"/>
              </a:rPr>
              <a:t>Inclusion/Exclusion Criteria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2831A8-EA52-240C-1BA2-2D83F194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0" y="1366220"/>
            <a:ext cx="11923059" cy="5206701"/>
          </a:xfrm>
        </p:spPr>
        <p:txBody>
          <a:bodyPr>
            <a:normAutofit/>
          </a:bodyPr>
          <a:lstStyle/>
          <a:p>
            <a:pPr marL="342900" indent="-342900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b="1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Inclusion Criteria</a:t>
            </a:r>
            <a:endParaRPr lang="en-US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342900" lvl="0" indent="-342900" algn="l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Subject who has legal age to give informed consent specific to each country and national laws.</a:t>
            </a:r>
            <a:endParaRPr lang="ko-KR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342900" lvl="0" indent="-342900" algn="l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Subject who has a documented diagnosis of HF (</a:t>
            </a:r>
            <a:r>
              <a:rPr lang="en-US" altLang="ko-KR" sz="1600" kern="100" dirty="0" err="1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HFrEF</a:t>
            </a: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&amp; </a:t>
            </a:r>
            <a:r>
              <a:rPr lang="en-US" altLang="ko-KR" sz="1600" kern="100" dirty="0" err="1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HFpEF</a:t>
            </a: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including HCM, RCM, </a:t>
            </a:r>
            <a:r>
              <a:rPr lang="en-US" altLang="ko-KR" sz="1600" kern="100" dirty="0" err="1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etc</a:t>
            </a: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).</a:t>
            </a:r>
            <a:endParaRPr lang="ko-KR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342900" lvl="0" indent="-342900" algn="l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Subject who undergoes implantation of Boston Scientific ICD or CRT-D with </a:t>
            </a:r>
            <a:r>
              <a:rPr lang="en-US" altLang="ko-KR" sz="1600" kern="100" dirty="0" err="1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HeartLogic</a:t>
            </a: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, Sleep incline, and Apnea Scan sensors.</a:t>
            </a:r>
            <a:endParaRPr lang="ko-KR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342900" lvl="0" indent="-342900" algn="l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Subject who is enrolled in LATITUDE (NXT 5.0 or future version), and is willing to use remote monitoring system.</a:t>
            </a:r>
          </a:p>
          <a:p>
            <a:pPr marL="342900" lvl="0" indent="-342900" algn="l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b="1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Exclusion Criteria</a:t>
            </a:r>
            <a:endParaRPr lang="ko-KR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342900" lvl="0" indent="-342900" algn="l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Subject who has received or is scheduled to receive a heart transplant or ventricular assist device (VAD) within 12 months.</a:t>
            </a:r>
            <a:endParaRPr lang="ko-KR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342900" lvl="0" indent="-342900" algn="l" latinLnBrk="0">
              <a:lnSpc>
                <a:spcPct val="150000"/>
              </a:lnSpc>
              <a:buFont typeface="맑은 고딕" panose="020B0503020000020004" pitchFamily="50" charset="-127"/>
              <a:buChar char="-"/>
            </a:pP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Subject who has a life expectancy of less than 12 months.</a:t>
            </a:r>
            <a:endParaRPr lang="ko-KR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342900" lvl="0" indent="-342900" algn="l" latinLnBrk="0">
              <a:lnSpc>
                <a:spcPct val="150000"/>
              </a:lnSpc>
              <a:spcAft>
                <a:spcPts val="1000"/>
              </a:spcAft>
              <a:buFont typeface="맑은 고딕" panose="020B0503020000020004" pitchFamily="50" charset="-127"/>
              <a:buChar char="-"/>
            </a:pPr>
            <a:r>
              <a:rPr lang="en-US" altLang="ko-KR" sz="1600" kern="100" dirty="0"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Subject who has a history of non-compliance to medical care or known inability to comply with requirements of the clinical study protocol.</a:t>
            </a:r>
            <a:endParaRPr lang="ko-KR" altLang="ko-KR" sz="1600" kern="100" dirty="0"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endParaRPr lang="ko-KR" altLang="en-US" sz="4800" dirty="0"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323EBD-AB1E-942A-0016-ADE819C3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kern="100" dirty="0">
                <a:latin typeface="Calibri" panose="020F0502020204030204" pitchFamily="34" charset="0"/>
                <a:cs typeface="Calibri" panose="020F0502020204030204" pitchFamily="34" charset="0"/>
              </a:rPr>
              <a:t>Latitude NXT</a:t>
            </a:r>
            <a:endParaRPr lang="ko-KR" altLang="en-US" dirty="0"/>
          </a:p>
        </p:txBody>
      </p:sp>
      <p:pic>
        <p:nvPicPr>
          <p:cNvPr id="8" name="Bild 11">
            <a:extLst>
              <a:ext uri="{FF2B5EF4-FFF2-40B4-BE49-F238E27FC236}">
                <a16:creationId xmlns:a16="http://schemas.microsoft.com/office/drawing/2014/main" id="{DA935F80-3DDC-420B-B27B-0F7AFAF17FD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3362" b="30204"/>
          <a:stretch/>
        </p:blipFill>
        <p:spPr bwMode="auto">
          <a:xfrm>
            <a:off x="1271464" y="2132856"/>
            <a:ext cx="3960440" cy="241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0F0965A-4F6E-4CF1-8C7C-43CB17C211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132856"/>
            <a:ext cx="4032448" cy="2418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6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42759"/>
              </p:ext>
            </p:extLst>
          </p:nvPr>
        </p:nvGraphicFramePr>
        <p:xfrm>
          <a:off x="623392" y="116632"/>
          <a:ext cx="11089233" cy="665993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45954">
                  <a:extLst>
                    <a:ext uri="{9D8B030D-6E8A-4147-A177-3AD203B41FA5}">
                      <a16:colId xmlns:a16="http://schemas.microsoft.com/office/drawing/2014/main" val="783834998"/>
                    </a:ext>
                  </a:extLst>
                </a:gridCol>
                <a:gridCol w="1745954">
                  <a:extLst>
                    <a:ext uri="{9D8B030D-6E8A-4147-A177-3AD203B41FA5}">
                      <a16:colId xmlns:a16="http://schemas.microsoft.com/office/drawing/2014/main" val="2784667301"/>
                    </a:ext>
                  </a:extLst>
                </a:gridCol>
                <a:gridCol w="1314347">
                  <a:extLst>
                    <a:ext uri="{9D8B030D-6E8A-4147-A177-3AD203B41FA5}">
                      <a16:colId xmlns:a16="http://schemas.microsoft.com/office/drawing/2014/main" val="737635820"/>
                    </a:ext>
                  </a:extLst>
                </a:gridCol>
                <a:gridCol w="1047163">
                  <a:extLst>
                    <a:ext uri="{9D8B030D-6E8A-4147-A177-3AD203B41FA5}">
                      <a16:colId xmlns:a16="http://schemas.microsoft.com/office/drawing/2014/main" val="958500112"/>
                    </a:ext>
                  </a:extLst>
                </a:gridCol>
                <a:gridCol w="1047163">
                  <a:extLst>
                    <a:ext uri="{9D8B030D-6E8A-4147-A177-3AD203B41FA5}">
                      <a16:colId xmlns:a16="http://schemas.microsoft.com/office/drawing/2014/main" val="2576906537"/>
                    </a:ext>
                  </a:extLst>
                </a:gridCol>
                <a:gridCol w="1047163">
                  <a:extLst>
                    <a:ext uri="{9D8B030D-6E8A-4147-A177-3AD203B41FA5}">
                      <a16:colId xmlns:a16="http://schemas.microsoft.com/office/drawing/2014/main" val="1095434316"/>
                    </a:ext>
                  </a:extLst>
                </a:gridCol>
                <a:gridCol w="1047163">
                  <a:extLst>
                    <a:ext uri="{9D8B030D-6E8A-4147-A177-3AD203B41FA5}">
                      <a16:colId xmlns:a16="http://schemas.microsoft.com/office/drawing/2014/main" val="3187134502"/>
                    </a:ext>
                  </a:extLst>
                </a:gridCol>
                <a:gridCol w="1047163">
                  <a:extLst>
                    <a:ext uri="{9D8B030D-6E8A-4147-A177-3AD203B41FA5}">
                      <a16:colId xmlns:a16="http://schemas.microsoft.com/office/drawing/2014/main" val="1875666576"/>
                    </a:ext>
                  </a:extLst>
                </a:gridCol>
                <a:gridCol w="1047163">
                  <a:extLst>
                    <a:ext uri="{9D8B030D-6E8A-4147-A177-3AD203B41FA5}">
                      <a16:colId xmlns:a16="http://schemas.microsoft.com/office/drawing/2014/main" val="1093855817"/>
                    </a:ext>
                  </a:extLst>
                </a:gridCol>
              </a:tblGrid>
              <a:tr h="65183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Enrollment visit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Baseline</a:t>
                      </a:r>
                      <a:endParaRPr lang="ko-KR" sz="1100" kern="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visit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Device interrogation follow up visit</a:t>
                      </a:r>
                      <a:r>
                        <a:rPr lang="en-US" sz="1100" kern="0" baseline="30000">
                          <a:effectLst/>
                        </a:rPr>
                        <a:t>7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85595"/>
                  </a:ext>
                </a:extLst>
              </a:tr>
              <a:tr h="96017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시술 후</a:t>
                      </a:r>
                      <a:endParaRPr lang="ko-KR" sz="1100" kern="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31</a:t>
                      </a:r>
                      <a:r>
                        <a:rPr lang="ko-KR" sz="1050" kern="0">
                          <a:effectLst/>
                        </a:rPr>
                        <a:t>일 이내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시술 후 </a:t>
                      </a:r>
                      <a:r>
                        <a:rPr lang="en-US" sz="1050" kern="0">
                          <a:effectLst/>
                        </a:rPr>
                        <a:t>7</a:t>
                      </a:r>
                      <a:r>
                        <a:rPr lang="ko-KR" sz="1050" kern="0">
                          <a:effectLst/>
                        </a:rPr>
                        <a:t>일</a:t>
                      </a:r>
                      <a:r>
                        <a:rPr lang="en-US" sz="1050" kern="0">
                          <a:effectLst/>
                        </a:rPr>
                        <a:t>-31</a:t>
                      </a:r>
                      <a:r>
                        <a:rPr lang="ko-KR" sz="1050" kern="0">
                          <a:effectLst/>
                        </a:rPr>
                        <a:t>일 이내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3M(</a:t>
                      </a:r>
                      <a:r>
                        <a:rPr lang="ko-KR" sz="1050" kern="0">
                          <a:effectLst/>
                        </a:rPr>
                        <a:t>±</a:t>
                      </a:r>
                      <a:r>
                        <a:rPr lang="en-US" sz="1050" kern="0">
                          <a:effectLst/>
                        </a:rPr>
                        <a:t>60)</a:t>
                      </a:r>
                      <a:endParaRPr lang="ko-KR" sz="1100" kern="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Follow up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6M(</a:t>
                      </a:r>
                      <a:r>
                        <a:rPr lang="ko-KR" sz="1050" kern="0">
                          <a:effectLst/>
                        </a:rPr>
                        <a:t>±</a:t>
                      </a:r>
                      <a:r>
                        <a:rPr lang="en-US" sz="1050" kern="0">
                          <a:effectLst/>
                        </a:rPr>
                        <a:t>60)</a:t>
                      </a:r>
                      <a:endParaRPr lang="ko-KR" sz="1100" kern="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Follow up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9M(</a:t>
                      </a:r>
                      <a:r>
                        <a:rPr lang="ko-KR" sz="1050" kern="0">
                          <a:effectLst/>
                        </a:rPr>
                        <a:t>±</a:t>
                      </a:r>
                      <a:r>
                        <a:rPr lang="en-US" sz="1050" kern="0">
                          <a:effectLst/>
                        </a:rPr>
                        <a:t>60)</a:t>
                      </a:r>
                      <a:endParaRPr lang="ko-KR" sz="1100" kern="10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Follow up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12M(</a:t>
                      </a:r>
                      <a:r>
                        <a:rPr lang="ko-KR" sz="1050" kern="0">
                          <a:effectLst/>
                        </a:rPr>
                        <a:t>±</a:t>
                      </a:r>
                      <a:r>
                        <a:rPr lang="en-US" sz="1050" kern="0">
                          <a:effectLst/>
                        </a:rPr>
                        <a:t>60)</a:t>
                      </a:r>
                      <a:endParaRPr lang="ko-KR" sz="1100" kern="10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Follow up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15M(</a:t>
                      </a:r>
                      <a:r>
                        <a:rPr lang="ko-KR" sz="1050" kern="0">
                          <a:effectLst/>
                        </a:rPr>
                        <a:t>±</a:t>
                      </a:r>
                      <a:r>
                        <a:rPr lang="en-US" sz="1050" kern="0">
                          <a:effectLst/>
                        </a:rPr>
                        <a:t>90)</a:t>
                      </a:r>
                      <a:endParaRPr lang="ko-KR" sz="1100" kern="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or Last </a:t>
                      </a:r>
                      <a:endParaRPr lang="ko-KR" sz="1100" kern="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Follow up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3111259825"/>
                  </a:ext>
                </a:extLst>
              </a:tr>
              <a:tr h="317549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연구설명 및 동의서 취득</a:t>
                      </a:r>
                      <a:r>
                        <a:rPr lang="en-US" sz="1100" kern="0" baseline="30000">
                          <a:effectLst/>
                        </a:rPr>
                        <a:t>1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2590740951"/>
                  </a:ext>
                </a:extLst>
              </a:tr>
              <a:tr h="317549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기본 관찰 항목</a:t>
                      </a:r>
                      <a:r>
                        <a:rPr lang="en-US" sz="1100" kern="0" baseline="30000">
                          <a:effectLst/>
                        </a:rPr>
                        <a:t>2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661557774"/>
                  </a:ext>
                </a:extLst>
              </a:tr>
              <a:tr h="317549"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관찰검사</a:t>
                      </a:r>
                      <a:r>
                        <a:rPr lang="en-US" sz="1100" kern="0" baseline="30000">
                          <a:effectLst/>
                        </a:rPr>
                        <a:t>3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혈액검사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2373216581"/>
                  </a:ext>
                </a:extLst>
              </a:tr>
              <a:tr h="3175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심전도검사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98693653"/>
                  </a:ext>
                </a:extLst>
              </a:tr>
              <a:tr h="3175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심장초음파검사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3338257778"/>
                  </a:ext>
                </a:extLst>
              </a:tr>
              <a:tr h="3175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흉부 </a:t>
                      </a:r>
                      <a:r>
                        <a:rPr lang="en-US" sz="1100" kern="0">
                          <a:effectLst/>
                        </a:rPr>
                        <a:t>X-RAY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050" kern="0">
                          <a:effectLst/>
                        </a:rPr>
                        <a:t>▲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682553997"/>
                  </a:ext>
                </a:extLst>
              </a:tr>
              <a:tr h="651831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LATITUDE Set-up</a:t>
                      </a:r>
                      <a:endParaRPr lang="ko-KR" sz="1100" kern="10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(</a:t>
                      </a:r>
                      <a:r>
                        <a:rPr lang="ko-KR" sz="1100" kern="0">
                          <a:effectLst/>
                        </a:rPr>
                        <a:t>원격 관찰 시스템</a:t>
                      </a:r>
                      <a:r>
                        <a:rPr lang="en-US" sz="1100" kern="0">
                          <a:effectLst/>
                        </a:rPr>
                        <a:t>)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2538780730"/>
                  </a:ext>
                </a:extLst>
              </a:tr>
              <a:tr h="651831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수면 시 높이 기울기 측정</a:t>
                      </a:r>
                      <a:endParaRPr lang="ko-KR" sz="1100" kern="10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(Sleep incline sensor)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4158785711"/>
                  </a:ext>
                </a:extLst>
              </a:tr>
              <a:tr h="317549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추적관찰 방문 </a:t>
                      </a:r>
                      <a:r>
                        <a:rPr lang="en-US" sz="1100" kern="0">
                          <a:effectLst/>
                        </a:rPr>
                        <a:t>(</a:t>
                      </a:r>
                      <a:r>
                        <a:rPr lang="ko-KR" sz="1100" kern="0">
                          <a:effectLst/>
                        </a:rPr>
                        <a:t>표준치료</a:t>
                      </a:r>
                      <a:r>
                        <a:rPr lang="en-US" sz="1100" kern="0">
                          <a:effectLst/>
                        </a:rPr>
                        <a:t>)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935376900"/>
                  </a:ext>
                </a:extLst>
              </a:tr>
              <a:tr h="317549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원격 추적 관찰</a:t>
                      </a:r>
                      <a:r>
                        <a:rPr lang="en-US" sz="1100" kern="0">
                          <a:effectLst/>
                        </a:rPr>
                        <a:t> (</a:t>
                      </a:r>
                      <a:r>
                        <a:rPr lang="ko-KR" sz="1100" kern="0">
                          <a:effectLst/>
                        </a:rPr>
                        <a:t>매월</a:t>
                      </a:r>
                      <a:r>
                        <a:rPr lang="en-US" sz="1100" kern="0">
                          <a:effectLst/>
                        </a:rPr>
                        <a:t>)</a:t>
                      </a:r>
                      <a:r>
                        <a:rPr lang="en-US" sz="1100" kern="0" baseline="30000">
                          <a:effectLst/>
                        </a:rPr>
                        <a:t> 4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232899955"/>
                  </a:ext>
                </a:extLst>
              </a:tr>
              <a:tr h="317549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Alert </a:t>
                      </a:r>
                      <a:r>
                        <a:rPr lang="ko-KR" sz="1100" kern="0">
                          <a:effectLst/>
                        </a:rPr>
                        <a:t>추가활동</a:t>
                      </a:r>
                      <a:r>
                        <a:rPr lang="en-US" sz="1100" kern="0" baseline="30000">
                          <a:effectLst/>
                        </a:rPr>
                        <a:t>5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2597530358"/>
                  </a:ext>
                </a:extLst>
              </a:tr>
              <a:tr h="317549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설문조사</a:t>
                      </a:r>
                      <a:r>
                        <a:rPr lang="en-US" sz="1100" kern="0">
                          <a:effectLst/>
                        </a:rPr>
                        <a:t> (HoMASQ)</a:t>
                      </a:r>
                      <a:r>
                        <a:rPr lang="en-US" sz="1100" kern="0" baseline="30000">
                          <a:effectLst/>
                        </a:rPr>
                        <a:t>6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2607614822"/>
                  </a:ext>
                </a:extLst>
              </a:tr>
              <a:tr h="317549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o-KR" sz="1100" kern="0">
                          <a:effectLst/>
                        </a:rPr>
                        <a:t>이상반응 </a:t>
                      </a:r>
                      <a:r>
                        <a:rPr lang="en-US" sz="1100" kern="0">
                          <a:effectLst/>
                        </a:rPr>
                        <a:t>(Adverse event)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●</a:t>
                      </a:r>
                      <a:endParaRPr lang="ko-KR" sz="11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●</a:t>
                      </a:r>
                      <a:endParaRPr lang="ko-KR" sz="11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533" marR="57533" marT="0" marB="0" anchor="ctr"/>
                </a:tc>
                <a:extLst>
                  <a:ext uri="{0D108BD9-81ED-4DB2-BD59-A6C34878D82A}">
                    <a16:rowId xmlns:a16="http://schemas.microsoft.com/office/drawing/2014/main" val="49317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22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B7893-A56B-C162-2618-A253058C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5" y="106941"/>
            <a:ext cx="10515600" cy="1325563"/>
          </a:xfrm>
        </p:spPr>
        <p:txBody>
          <a:bodyPr/>
          <a:lstStyle/>
          <a:p>
            <a:r>
              <a:rPr lang="en-US" altLang="ko-KR" sz="4400" b="1" u="heavy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Objective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53C34A-7279-9B1C-19B6-4C3FFDF2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524411"/>
            <a:ext cx="11414760" cy="4854874"/>
          </a:xfrm>
        </p:spPr>
        <p:txBody>
          <a:bodyPr>
            <a:normAutofit/>
          </a:bodyPr>
          <a:lstStyle/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b="1" u="heavy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Primary Objective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Change in DS parameters according to HF event*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*, HF events: HF-hospitalization, unplanned ER visit with subsequent modification of HF medications, or unplanned clinic visit with modification of HF medications.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u="heavy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Secondary Endpoint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• Post-discharge 1- or 3-month HF-hospitalization based on DS parameters measured within 3 days prior to discharge (among patients with HF-hospitalization). 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• Arrhythmic events (new-onset AF, AF progression, AF burden, Ventricular tachycardia or fibrillation) according to DS parameters.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• Overall and cardiovascular Mortality according to DS parameters.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• Stroke, TIA, or systemic embolism according to DS parameters.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ko-KR" sz="20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• Assessment of usability (including patient satisfaction) of LATITUDE (remote monitoring) system</a:t>
            </a:r>
            <a:endParaRPr lang="ko-KR" altLang="ko-KR" sz="20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484784"/>
            <a:ext cx="5418874" cy="41044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Intrathoracic Impedance 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Monitoring in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Patients With Heart Failure</a:t>
            </a:r>
            <a:endParaRPr lang="en-US" altLang="ko-KR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412776"/>
            <a:ext cx="6020322" cy="4054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1234" y="6459651"/>
            <a:ext cx="3030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Circulation, 2005, 112, 841-848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95600" y="5695765"/>
            <a:ext cx="2355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OptiVol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CorVue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B72FB6D-B42B-FEA2-D6DA-92E0703B9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7506"/>
            <a:ext cx="10097499" cy="5316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4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A056BFA-0EA5-4EEB-A6A1-236749FF8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1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7E123-1184-438A-A7D8-24AD60D3D7FC}"/>
              </a:ext>
            </a:extLst>
          </p:cNvPr>
          <p:cNvSpPr txBox="1"/>
          <p:nvPr/>
        </p:nvSpPr>
        <p:spPr>
          <a:xfrm>
            <a:off x="2099556" y="140727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002060"/>
                </a:solidFill>
                <a:latin typeface="Arial Narrow" pitchFamily="34" charset="0"/>
              </a:rPr>
              <a:t>Thank You For Your Attention !</a:t>
            </a:r>
            <a:endParaRPr lang="ko-KR" altLang="en-US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EF75D24-D5E0-4F05-9B09-5FBDF62091DD}"/>
              </a:ext>
            </a:extLst>
          </p:cNvPr>
          <p:cNvSpPr/>
          <p:nvPr/>
        </p:nvSpPr>
        <p:spPr>
          <a:xfrm>
            <a:off x="2783632" y="3234892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Arial Narrow" pitchFamily="34" charset="0"/>
              </a:rPr>
              <a:t>Juwon Kim, MD</a:t>
            </a:r>
          </a:p>
          <a:p>
            <a:pPr algn="ctr"/>
            <a:endParaRPr lang="en-US" altLang="ko-KR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en-US" altLang="ko-KR" sz="2000" b="1" dirty="0">
                <a:solidFill>
                  <a:srgbClr val="002060"/>
                </a:solidFill>
                <a:latin typeface="Arial Narrow" pitchFamily="34" charset="0"/>
              </a:rPr>
              <a:t>Heart Vascular Stroke Institute,</a:t>
            </a:r>
          </a:p>
          <a:p>
            <a:pPr algn="ctr"/>
            <a:r>
              <a:rPr lang="en-US" altLang="ko-KR" sz="2000" b="1" dirty="0">
                <a:solidFill>
                  <a:srgbClr val="002060"/>
                </a:solidFill>
                <a:latin typeface="Arial Narrow" pitchFamily="34" charset="0"/>
              </a:rPr>
              <a:t>Samsung Medical Center, Seoul, Republic of Korea</a:t>
            </a:r>
          </a:p>
          <a:p>
            <a:pPr algn="ctr"/>
            <a:endParaRPr lang="en-US" altLang="ko-KR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en-US" altLang="ko-KR" sz="2000" b="1" dirty="0">
                <a:solidFill>
                  <a:srgbClr val="002060"/>
                </a:solidFill>
                <a:latin typeface="Arial Narrow" pitchFamily="34" charset="0"/>
              </a:rPr>
              <a:t>If you have any question, don’t hesitate to e-mail me.</a:t>
            </a:r>
          </a:p>
          <a:p>
            <a:pPr algn="ctr"/>
            <a:r>
              <a:rPr lang="en-US" altLang="ko-KR" sz="2000" b="1" dirty="0">
                <a:solidFill>
                  <a:srgbClr val="002060"/>
                </a:solidFill>
                <a:latin typeface="Arial Narrow" pitchFamily="34" charset="0"/>
              </a:rPr>
              <a:t>abcd186a@naver.com ; abcd186a@gmail.com</a:t>
            </a:r>
          </a:p>
          <a:p>
            <a:pPr algn="ctr"/>
            <a:endParaRPr lang="en-US" altLang="ko-K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3E3204-E281-4646-810D-95D9D0768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61924" r="58453" b="23520"/>
          <a:stretch/>
        </p:blipFill>
        <p:spPr bwMode="auto">
          <a:xfrm>
            <a:off x="10207585" y="5635549"/>
            <a:ext cx="1984415" cy="12455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052736"/>
            <a:ext cx="9647756" cy="472480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Intrathoracic Impedance 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Monitoring and Remote alarm</a:t>
            </a:r>
            <a:endParaRPr lang="en-US" altLang="ko-KR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92344" y="6406589"/>
            <a:ext cx="290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Europace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(2016) 18, 428–435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4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4" y="1294038"/>
            <a:ext cx="5494496" cy="35283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44" y="1355004"/>
            <a:ext cx="5486875" cy="34674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Intrathoracic Impedance 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Monitoring and Remote alarm</a:t>
            </a:r>
            <a:endParaRPr lang="en-US" altLang="ko-KR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7880" y="76546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HF readmission</a:t>
            </a:r>
            <a:endParaRPr lang="en-US" altLang="ko-KR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84504" y="76546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Mortality</a:t>
            </a:r>
            <a:endParaRPr lang="en-US" altLang="ko-KR" sz="2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156975" y="6225856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Europace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(2015) 17, 1276–1281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4976665"/>
            <a:ext cx="8993037" cy="105540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270789" y="6519446"/>
            <a:ext cx="290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Europace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(2016) 18, 428–435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4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72" y="1268760"/>
            <a:ext cx="87661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Intrathoracic Impedance 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Monitoring in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Patients With Heart Failure</a:t>
            </a:r>
            <a:endParaRPr lang="en-US" altLang="ko-KR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712BC-C3A6-408E-A36D-7F5F395A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57" y="954784"/>
            <a:ext cx="8153400" cy="48836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A1ED1C-469D-42D6-8243-38586C014FB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Multisensor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algorithm for HF remote monitoring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939509" y="5936416"/>
            <a:ext cx="1540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HeartLogic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/>
          <a:srcRect l="38352"/>
          <a:stretch/>
        </p:blipFill>
        <p:spPr>
          <a:xfrm>
            <a:off x="6217187" y="1231478"/>
            <a:ext cx="5768059" cy="460693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217187" y="5936416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HeartInsight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0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DBC0D927-5BD7-AA4F-BDD2-76567E9F5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92302"/>
              </p:ext>
            </p:extLst>
          </p:nvPr>
        </p:nvGraphicFramePr>
        <p:xfrm>
          <a:off x="361708" y="1484784"/>
          <a:ext cx="11428167" cy="40824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80845">
                  <a:extLst>
                    <a:ext uri="{9D8B030D-6E8A-4147-A177-3AD203B41FA5}">
                      <a16:colId xmlns:a16="http://schemas.microsoft.com/office/drawing/2014/main" val="1710660274"/>
                    </a:ext>
                  </a:extLst>
                </a:gridCol>
                <a:gridCol w="6847322">
                  <a:extLst>
                    <a:ext uri="{9D8B030D-6E8A-4147-A177-3AD203B41FA5}">
                      <a16:colId xmlns:a16="http://schemas.microsoft.com/office/drawing/2014/main" val="2620117064"/>
                    </a:ext>
                  </a:extLst>
                </a:gridCol>
              </a:tblGrid>
              <a:tr h="394416">
                <a:tc>
                  <a:txBody>
                    <a:bodyPr/>
                    <a:lstStyle/>
                    <a:p>
                      <a:r>
                        <a:rPr lang="en-US" sz="1800" kern="1200" dirty="0"/>
                        <a:t>HF Risk </a:t>
                      </a:r>
                      <a:r>
                        <a:rPr lang="en-US" sz="1800" kern="1200" dirty="0" smtClean="0"/>
                        <a:t>Factors</a:t>
                      </a:r>
                      <a:endParaRPr lang="en-US" sz="1800" b="1" kern="1200" baseline="30000" dirty="0">
                        <a:solidFill>
                          <a:srgbClr val="FFCE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/>
                        <a:t>Fixed Threshold </a:t>
                      </a:r>
                      <a:r>
                        <a:rPr lang="en-US" sz="1800" kern="1200" dirty="0" smtClean="0"/>
                        <a:t>Criteria</a:t>
                      </a:r>
                      <a:endParaRPr lang="en-US" sz="2200" b="1" baseline="30000" dirty="0">
                        <a:solidFill>
                          <a:srgbClr val="FFCE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15055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sz="1700" dirty="0"/>
                        <a:t>OptiVol</a:t>
                      </a:r>
                      <a:r>
                        <a:rPr lang="en-US" sz="1700" baseline="30000" dirty="0"/>
                        <a:t>™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≥ 30, ≥ 60, ≥ 100 fixed zones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749539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sz="1700" dirty="0"/>
                        <a:t>Patient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≤ 60 min per </a:t>
                      </a:r>
                      <a:r>
                        <a:rPr lang="en-US" sz="1700" dirty="0" smtClean="0"/>
                        <a:t>day</a:t>
                      </a:r>
                      <a:endParaRPr lang="en-US" sz="17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8348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sz="1700" dirty="0"/>
                        <a:t>AT/AF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≥ 1 hour 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19788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r>
                        <a:rPr lang="en-US" sz="1700" dirty="0"/>
                        <a:t>Ventricular Rate 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during AT/AF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≥ 90 bpm during AF 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≥ 6 hours a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04556"/>
                  </a:ext>
                </a:extLst>
              </a:tr>
              <a:tr h="382016">
                <a:tc>
                  <a:txBody>
                    <a:bodyPr/>
                    <a:lstStyle/>
                    <a:p>
                      <a:r>
                        <a:rPr lang="en-US" sz="1700" dirty="0"/>
                        <a:t>% Ventricular 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≤ 90% (CRT device)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3114"/>
                  </a:ext>
                </a:extLst>
              </a:tr>
              <a:tr h="382016">
                <a:tc>
                  <a:txBody>
                    <a:bodyPr/>
                    <a:lstStyle/>
                    <a:p>
                      <a:r>
                        <a:rPr lang="en-US" sz="1700" dirty="0"/>
                        <a:t>Shocks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20514"/>
                  </a:ext>
                </a:extLst>
              </a:tr>
              <a:tr h="382016">
                <a:tc>
                  <a:txBody>
                    <a:bodyPr/>
                    <a:lstStyle/>
                    <a:p>
                      <a:r>
                        <a:rPr lang="en-US" sz="1700" dirty="0"/>
                        <a:t>Treated VT/VF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≥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08097"/>
                  </a:ext>
                </a:extLst>
              </a:tr>
              <a:tr h="382016">
                <a:tc>
                  <a:txBody>
                    <a:bodyPr/>
                    <a:lstStyle/>
                    <a:p>
                      <a:r>
                        <a:rPr lang="en-US" sz="1700" dirty="0"/>
                        <a:t>Night Ventricular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≥ 85 bpm or ≤ 55 </a:t>
                      </a:r>
                      <a:r>
                        <a:rPr lang="en-US" sz="1700" dirty="0" smtClean="0"/>
                        <a:t>bpm</a:t>
                      </a:r>
                      <a:endParaRPr lang="en-US" sz="17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95848"/>
                  </a:ext>
                </a:extLst>
              </a:tr>
              <a:tr h="382016">
                <a:tc>
                  <a:txBody>
                    <a:bodyPr/>
                    <a:lstStyle/>
                    <a:p>
                      <a:r>
                        <a:rPr lang="en-US" sz="1700" dirty="0"/>
                        <a:t>Heart Rate Variability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≤ 60 ms</a:t>
                      </a:r>
                      <a:r>
                        <a:rPr lang="en-US" sz="1700" baseline="30000" dirty="0"/>
                        <a:t>2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65833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Multisensor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algorithm for HF remote monitoring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61708" y="5949280"/>
            <a:ext cx="1348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TriageHF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13817-912D-4C73-89FF-B79E7D6F1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1" y="1522908"/>
            <a:ext cx="6524625" cy="1952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6EA73-9ADB-4346-AE19-FF6A4765E925}"/>
              </a:ext>
            </a:extLst>
          </p:cNvPr>
          <p:cNvSpPr txBox="1"/>
          <p:nvPr/>
        </p:nvSpPr>
        <p:spPr>
          <a:xfrm>
            <a:off x="1649090" y="2363307"/>
            <a:ext cx="4523838" cy="369332"/>
          </a:xfrm>
          <a:prstGeom prst="rect">
            <a:avLst/>
          </a:prstGeom>
          <a:solidFill>
            <a:srgbClr val="FF3399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94DA07EE-7C74-40EF-9F66-7DE6A5DCBCF6}"/>
              </a:ext>
            </a:extLst>
          </p:cNvPr>
          <p:cNvSpPr/>
          <p:nvPr/>
        </p:nvSpPr>
        <p:spPr>
          <a:xfrm>
            <a:off x="4237931" y="3793488"/>
            <a:ext cx="1656184" cy="2234562"/>
          </a:xfrm>
          <a:prstGeom prst="wedgeRectCallout">
            <a:avLst>
              <a:gd name="adj1" fmla="val -72820"/>
              <a:gd name="adj2" fmla="val -1033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2CB09-19FB-4DE1-8AFE-B5BDC0BC8EFB}"/>
              </a:ext>
            </a:extLst>
          </p:cNvPr>
          <p:cNvSpPr txBox="1"/>
          <p:nvPr/>
        </p:nvSpPr>
        <p:spPr>
          <a:xfrm>
            <a:off x="277490" y="1052736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S1 and S3 as determinants of Detecting early signs of Worsening HF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14C571F-5FF6-4938-A049-9AEADF85020E}"/>
              </a:ext>
            </a:extLst>
          </p:cNvPr>
          <p:cNvSpPr/>
          <p:nvPr/>
        </p:nvSpPr>
        <p:spPr>
          <a:xfrm>
            <a:off x="1043191" y="3809441"/>
            <a:ext cx="1585502" cy="2234562"/>
          </a:xfrm>
          <a:prstGeom prst="wedgeRectCallout">
            <a:avLst>
              <a:gd name="adj1" fmla="val -478"/>
              <a:gd name="adj2" fmla="val -1016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1CA452-0806-4C9A-8305-6DFF5EE0D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13" y="3885911"/>
            <a:ext cx="1401682" cy="2096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59B4FF-A1E0-468A-BC21-9E984B9DE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95" y="3907435"/>
            <a:ext cx="1391493" cy="2053226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407368" y="260648"/>
            <a:ext cx="114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Multisensor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algorithm for HF remote monitoring</a:t>
            </a:r>
          </a:p>
        </p:txBody>
      </p:sp>
      <p:pic>
        <p:nvPicPr>
          <p:cNvPr id="34" name="Picture 19">
            <a:extLst>
              <a:ext uri="{FF2B5EF4-FFF2-40B4-BE49-F238E27FC236}">
                <a16:creationId xmlns:a16="http://schemas.microsoft.com/office/drawing/2014/main" id="{72892A6A-936D-4377-B916-4B4F41BBB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079" y="5380728"/>
            <a:ext cx="5158420" cy="775106"/>
          </a:xfrm>
          <a:prstGeom prst="rect">
            <a:avLst/>
          </a:prstGeom>
        </p:spPr>
      </p:pic>
      <p:pic>
        <p:nvPicPr>
          <p:cNvPr id="36" name="Picture 21">
            <a:extLst>
              <a:ext uri="{FF2B5EF4-FFF2-40B4-BE49-F238E27FC236}">
                <a16:creationId xmlns:a16="http://schemas.microsoft.com/office/drawing/2014/main" id="{3ABA6F16-9C99-4CCA-8F60-C9105294D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442" y="3399649"/>
            <a:ext cx="5362565" cy="107005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6897CEB-94E1-44EB-8534-D7D2CF0492F9}"/>
              </a:ext>
            </a:extLst>
          </p:cNvPr>
          <p:cNvSpPr txBox="1"/>
          <p:nvPr/>
        </p:nvSpPr>
        <p:spPr>
          <a:xfrm>
            <a:off x="6827905" y="3226988"/>
            <a:ext cx="113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S1 intensity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C4A2E2-9CC8-4186-871A-FC8978AD68CE}"/>
              </a:ext>
            </a:extLst>
          </p:cNvPr>
          <p:cNvSpPr txBox="1"/>
          <p:nvPr/>
        </p:nvSpPr>
        <p:spPr>
          <a:xfrm>
            <a:off x="6829079" y="5103729"/>
            <a:ext cx="113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S3 intensity</a:t>
            </a:r>
          </a:p>
        </p:txBody>
      </p:sp>
      <p:cxnSp>
        <p:nvCxnSpPr>
          <p:cNvPr id="43" name="Straight Arrow Connector 30">
            <a:extLst>
              <a:ext uri="{FF2B5EF4-FFF2-40B4-BE49-F238E27FC236}">
                <a16:creationId xmlns:a16="http://schemas.microsoft.com/office/drawing/2014/main" id="{1E5A1F7E-9521-43C4-9388-019F62B49B4D}"/>
              </a:ext>
            </a:extLst>
          </p:cNvPr>
          <p:cNvCxnSpPr>
            <a:cxnSpLocks/>
          </p:cNvCxnSpPr>
          <p:nvPr/>
        </p:nvCxnSpPr>
        <p:spPr>
          <a:xfrm flipV="1">
            <a:off x="10638661" y="5612305"/>
            <a:ext cx="1219913" cy="86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2136870-92ED-428F-8EA0-F91D2634DBA3}"/>
              </a:ext>
            </a:extLst>
          </p:cNvPr>
          <p:cNvSpPr txBox="1"/>
          <p:nvPr/>
        </p:nvSpPr>
        <p:spPr>
          <a:xfrm>
            <a:off x="5715957" y="4393508"/>
            <a:ext cx="617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myocardial depression, MR, VSD, acute aortic regurgitation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5B126C-1DD1-47C9-9689-89E95806EAE6}"/>
              </a:ext>
            </a:extLst>
          </p:cNvPr>
          <p:cNvSpPr txBox="1"/>
          <p:nvPr/>
        </p:nvSpPr>
        <p:spPr>
          <a:xfrm>
            <a:off x="5800559" y="6152858"/>
            <a:ext cx="6377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impaired left ventricular functions(left atrial pressure) by early diastolic filling</a:t>
            </a:r>
          </a:p>
        </p:txBody>
      </p:sp>
      <p:cxnSp>
        <p:nvCxnSpPr>
          <p:cNvPr id="46" name="Straight Arrow Connector 35">
            <a:extLst>
              <a:ext uri="{FF2B5EF4-FFF2-40B4-BE49-F238E27FC236}">
                <a16:creationId xmlns:a16="http://schemas.microsoft.com/office/drawing/2014/main" id="{426174E1-AB2B-417A-A4C6-010A61FCD65C}"/>
              </a:ext>
            </a:extLst>
          </p:cNvPr>
          <p:cNvCxnSpPr>
            <a:cxnSpLocks/>
          </p:cNvCxnSpPr>
          <p:nvPr/>
        </p:nvCxnSpPr>
        <p:spPr>
          <a:xfrm>
            <a:off x="10344472" y="3752486"/>
            <a:ext cx="609600" cy="292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38" descr="Siren">
            <a:extLst>
              <a:ext uri="{FF2B5EF4-FFF2-40B4-BE49-F238E27FC236}">
                <a16:creationId xmlns:a16="http://schemas.microsoft.com/office/drawing/2014/main" id="{8558A36A-8757-43CF-AEEF-34675FCA66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821356" y="3461244"/>
            <a:ext cx="697860" cy="553756"/>
          </a:xfrm>
          <a:prstGeom prst="rect">
            <a:avLst/>
          </a:prstGeom>
        </p:spPr>
      </p:pic>
      <p:pic>
        <p:nvPicPr>
          <p:cNvPr id="49" name="Graphic 39" descr="Siren">
            <a:extLst>
              <a:ext uri="{FF2B5EF4-FFF2-40B4-BE49-F238E27FC236}">
                <a16:creationId xmlns:a16="http://schemas.microsoft.com/office/drawing/2014/main" id="{B4850486-D1B4-4EEF-9B82-CFDC2D777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14860" y="5089034"/>
            <a:ext cx="697860" cy="5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2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1191</Words>
  <Application>Microsoft Office PowerPoint</Application>
  <PresentationFormat>와이드스크린</PresentationFormat>
  <Paragraphs>279</Paragraphs>
  <Slides>31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맑은 고딕</vt:lpstr>
      <vt:lpstr>함초롬돋움</vt:lpstr>
      <vt:lpstr>Arial</vt:lpstr>
      <vt:lpstr>Arial Narrow</vt:lpstr>
      <vt:lpstr>Calibri</vt:lpstr>
      <vt:lpstr>Cambria Math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MANAGE-HF phase 1 single arm, In alert → remote clinical action</vt:lpstr>
      <vt:lpstr>PowerPoint 프레젠테이션</vt:lpstr>
      <vt:lpstr>PowerPoint 프레젠테이션</vt:lpstr>
      <vt:lpstr>History </vt:lpstr>
      <vt:lpstr>Event</vt:lpstr>
      <vt:lpstr>PowerPoint 프레젠테이션</vt:lpstr>
      <vt:lpstr>PowerPoint 프레젠테이션</vt:lpstr>
      <vt:lpstr>PowerPoint 프레젠테이션</vt:lpstr>
      <vt:lpstr>Apnea ScanTM  for  CIED-detected sleep-disorderd breathing (SDB)</vt:lpstr>
      <vt:lpstr>Sleep Incline</vt:lpstr>
      <vt:lpstr>PowerPoint 프레젠테이션</vt:lpstr>
      <vt:lpstr>Study Objective</vt:lpstr>
      <vt:lpstr>Participating centers</vt:lpstr>
      <vt:lpstr>Inclusion/Exclusion Criteria</vt:lpstr>
      <vt:lpstr>Latitude NXT</vt:lpstr>
      <vt:lpstr>PowerPoint 프레젠테이션</vt:lpstr>
      <vt:lpstr>Objective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Critique 필수 내용</dc:title>
  <dc:creator>박소라</dc:creator>
  <cp:lastModifiedBy>Juwon Kim</cp:lastModifiedBy>
  <cp:revision>199</cp:revision>
  <cp:lastPrinted>2019-09-19T00:24:54Z</cp:lastPrinted>
  <dcterms:created xsi:type="dcterms:W3CDTF">2018-05-03T02:28:28Z</dcterms:created>
  <dcterms:modified xsi:type="dcterms:W3CDTF">2023-12-15T21:07:12Z</dcterms:modified>
</cp:coreProperties>
</file>